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302" r:id="rId43"/>
    <p:sldId id="305" r:id="rId44"/>
    <p:sldId id="306" r:id="rId45"/>
    <p:sldId id="307" r:id="rId46"/>
    <p:sldId id="309" r:id="rId47"/>
    <p:sldId id="311" r:id="rId48"/>
    <p:sldId id="299" r:id="rId49"/>
    <p:sldId id="301" r:id="rId50"/>
    <p:sldId id="312" r:id="rId51"/>
    <p:sldId id="313" r:id="rId52"/>
    <p:sldId id="314" r:id="rId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007E2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31" autoAdjust="0"/>
    <p:restoredTop sz="93084" autoAdjust="0"/>
  </p:normalViewPr>
  <p:slideViewPr>
    <p:cSldViewPr>
      <p:cViewPr varScale="1">
        <p:scale>
          <a:sx n="85" d="100"/>
          <a:sy n="85" d="100"/>
        </p:scale>
        <p:origin x="-15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6162D-0800-4E99-BFEF-50C620759453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2D10A-F65B-4FC8-BF31-61A222DCE45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2D10A-F65B-4FC8-BF31-61A222DCE459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E2B4D-8E97-4888-910F-2764BDA43900}" type="datetimeFigureOut">
              <a:rPr lang="pl-PL" smtClean="0"/>
              <a:pPr/>
              <a:t>2021-04-09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E2B8F-AE37-463E-A2C7-693280DDF06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/>
          <a:lstStyle/>
          <a:p>
            <a:r>
              <a:rPr lang="pl-PL" b="1" dirty="0" smtClean="0">
                <a:solidFill>
                  <a:schemeClr val="bg2">
                    <a:lumMod val="10000"/>
                  </a:schemeClr>
                </a:solidFill>
                <a:latin typeface="Modern No. 20" pitchFamily="18" charset="0"/>
              </a:rPr>
              <a:t>Projekt edukacyjny realizowany w grupie „Motylki” (3-latki) </a:t>
            </a:r>
            <a:endParaRPr lang="pl-PL" b="1" dirty="0">
              <a:solidFill>
                <a:schemeClr val="bg2">
                  <a:lumMod val="10000"/>
                </a:schemeClr>
              </a:solidFill>
              <a:latin typeface="Modern No. 20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57290" y="2428868"/>
            <a:ext cx="6400800" cy="1500198"/>
          </a:xfrm>
        </p:spPr>
        <p:txBody>
          <a:bodyPr>
            <a:normAutofit fontScale="85000" lnSpcReduction="10000"/>
          </a:bodyPr>
          <a:lstStyle/>
          <a:p>
            <a:r>
              <a:rPr lang="pl-PL" sz="8800" b="1" dirty="0" smtClean="0">
                <a:solidFill>
                  <a:srgbClr val="00B050"/>
                </a:solidFill>
                <a:latin typeface="Modern No. 20" pitchFamily="18" charset="0"/>
              </a:rPr>
              <a:t>WIELKANOC</a:t>
            </a:r>
            <a:endParaRPr lang="pl-PL" sz="8800" b="1" dirty="0">
              <a:solidFill>
                <a:srgbClr val="00B050"/>
              </a:solidFill>
              <a:latin typeface="Modern No. 20" pitchFamily="18" charset="0"/>
            </a:endParaRPr>
          </a:p>
        </p:txBody>
      </p:sp>
      <p:pic>
        <p:nvPicPr>
          <p:cNvPr id="59394" name="Picture 2" descr="161 4K Ultra HD Easter Wallpapers | Background Images - Wallpaper Aby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929066"/>
            <a:ext cx="3643338" cy="2300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 smtClean="0">
                <a:solidFill>
                  <a:srgbClr val="007E27"/>
                </a:solidFill>
                <a:latin typeface="Modern No. 20" pitchFamily="18" charset="0"/>
              </a:rPr>
              <a:t>Kwiatki do palmy już gotowe </a:t>
            </a:r>
            <a:r>
              <a:rPr lang="pl-PL" sz="4800" dirty="0" smtClean="0">
                <a:solidFill>
                  <a:srgbClr val="007E27"/>
                </a:solidFill>
                <a:latin typeface="Modern No. 20" pitchFamily="18" charset="0"/>
                <a:sym typeface="Wingdings" pitchFamily="2" charset="2"/>
              </a:rPr>
              <a:t></a:t>
            </a:r>
            <a:endParaRPr lang="pl-PL" sz="4800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3008313" cy="1512876"/>
          </a:xfrm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pl-PL" sz="4400" dirty="0" smtClean="0">
                <a:latin typeface="Modern No. 20" pitchFamily="18" charset="0"/>
              </a:rPr>
              <a:t>A oto nasze dzieło: </a:t>
            </a:r>
            <a:endParaRPr lang="pl-PL" sz="4400" dirty="0">
              <a:latin typeface="Modern No. 20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4143372" y="428604"/>
            <a:ext cx="4357718" cy="1285884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007E27"/>
                </a:solidFill>
                <a:latin typeface="Modern No. 20" pitchFamily="18" charset="0"/>
              </a:rPr>
              <a:t>Przyznajemy… Ciocie trochę nam pomogły</a:t>
            </a:r>
            <a:endParaRPr lang="pl-PL" sz="3600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302019" y="2386392"/>
            <a:ext cx="6407083" cy="40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928934"/>
            <a:ext cx="8953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 smtClean="0">
                <a:solidFill>
                  <a:srgbClr val="007E27"/>
                </a:solidFill>
                <a:latin typeface="Modern No. 20" pitchFamily="18" charset="0"/>
              </a:rPr>
              <a:t>Tworzymy Kącik Wielkanocny</a:t>
            </a:r>
            <a:endParaRPr lang="pl-PL" sz="48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42910" y="1428736"/>
            <a:ext cx="40401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3438" y="3571876"/>
            <a:ext cx="4038136" cy="24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357694"/>
            <a:ext cx="1957376" cy="194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1357298"/>
            <a:ext cx="25336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85720" y="214290"/>
            <a:ext cx="8429684" cy="639762"/>
          </a:xfrm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pl-PL" sz="2800" dirty="0" smtClean="0">
                <a:latin typeface="Modern No. 20" pitchFamily="18" charset="0"/>
              </a:rPr>
              <a:t>Prezentujemy rzeczy, które przynieśliśmy do Kącika</a:t>
            </a:r>
            <a:r>
              <a:rPr lang="pl-PL" sz="2800" dirty="0" smtClean="0"/>
              <a:t>:</a:t>
            </a:r>
            <a:endParaRPr lang="pl-PL" sz="28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312913"/>
            <a:ext cx="5899163" cy="331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5718" y="1142984"/>
            <a:ext cx="5286413" cy="297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ln>
            <a:solidFill>
              <a:srgbClr val="007E27"/>
            </a:solidFill>
          </a:ln>
        </p:spPr>
        <p:txBody>
          <a:bodyPr>
            <a:normAutofit/>
          </a:bodyPr>
          <a:lstStyle/>
          <a:p>
            <a:r>
              <a:rPr lang="pl-PL" sz="5400" dirty="0" smtClean="0">
                <a:solidFill>
                  <a:srgbClr val="007E27"/>
                </a:solidFill>
                <a:latin typeface="Modern No. 20" pitchFamily="18" charset="0"/>
              </a:rPr>
              <a:t>Nasz Kącik Wielkanocny</a:t>
            </a:r>
            <a:endParaRPr lang="pl-PL" sz="5400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Pisanki, </a:t>
            </a:r>
            <a:r>
              <a:rPr lang="pl-PL" b="1" dirty="0" err="1" smtClean="0">
                <a:solidFill>
                  <a:srgbClr val="007E27"/>
                </a:solidFill>
                <a:latin typeface="Modern No. 20" pitchFamily="18" charset="0"/>
              </a:rPr>
              <a:t>pisanki</a:t>
            </a:r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, jajka malowane</a:t>
            </a:r>
            <a:endParaRPr lang="pl-PL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81882" y="2710651"/>
            <a:ext cx="520703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30881" y="2714490"/>
            <a:ext cx="5152013" cy="289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714488"/>
            <a:ext cx="8667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>
          <a:xfrm>
            <a:off x="457200" y="785795"/>
            <a:ext cx="4040188" cy="714380"/>
          </a:xfrm>
        </p:spPr>
        <p:txBody>
          <a:bodyPr/>
          <a:lstStyle/>
          <a:p>
            <a:r>
              <a:rPr lang="pl-PL" dirty="0" smtClean="0"/>
              <a:t>             </a:t>
            </a:r>
            <a: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  <a:t>Nie ma Wielkanocy</a:t>
            </a:r>
            <a:endParaRPr lang="pl-PL" dirty="0">
              <a:solidFill>
                <a:srgbClr val="007E27"/>
              </a:solidFill>
              <a:latin typeface="Modern No. 20" pitchFamily="18" charset="0"/>
            </a:endParaRPr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3"/>
          </p:nvPr>
        </p:nvSpPr>
        <p:spPr>
          <a:xfrm>
            <a:off x="4645025" y="714357"/>
            <a:ext cx="4041775" cy="785818"/>
          </a:xfrm>
        </p:spPr>
        <p:txBody>
          <a:bodyPr/>
          <a:lstStyle/>
          <a:p>
            <a: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  <a:t>         bez barwnych pisanek</a:t>
            </a:r>
            <a:endParaRPr lang="pl-PL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4869" y="2522254"/>
            <a:ext cx="4916017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56358" y="2500932"/>
            <a:ext cx="4977823" cy="305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42852"/>
            <a:ext cx="50863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28596" y="214291"/>
            <a:ext cx="4040188" cy="1214446"/>
          </a:xfrm>
        </p:spPr>
        <p:txBody>
          <a:bodyPr/>
          <a:lstStyle/>
          <a:p>
            <a:r>
              <a:rPr lang="pl-PL" dirty="0" smtClean="0">
                <a:solidFill>
                  <a:srgbClr val="007E27"/>
                </a:solidFill>
              </a:rPr>
              <a:t>              </a:t>
            </a:r>
            <a:r>
              <a:rPr lang="pl-PL" sz="2800" dirty="0" smtClean="0">
                <a:solidFill>
                  <a:srgbClr val="007E27"/>
                </a:solidFill>
                <a:latin typeface="Modern No. 20" pitchFamily="18" charset="0"/>
              </a:rPr>
              <a:t>Pisanki, </a:t>
            </a:r>
            <a:r>
              <a:rPr lang="pl-PL" sz="2800" dirty="0" err="1" smtClean="0">
                <a:solidFill>
                  <a:srgbClr val="007E27"/>
                </a:solidFill>
                <a:latin typeface="Modern No. 20" pitchFamily="18" charset="0"/>
              </a:rPr>
              <a:t>pisanki</a:t>
            </a:r>
            <a:r>
              <a:rPr lang="pl-PL" sz="2800" dirty="0" smtClean="0">
                <a:solidFill>
                  <a:srgbClr val="007E27"/>
                </a:solidFill>
                <a:latin typeface="Modern No. 20" pitchFamily="18" charset="0"/>
              </a:rPr>
              <a:t>,</a:t>
            </a:r>
            <a:endParaRPr lang="pl-PL" dirty="0">
              <a:solidFill>
                <a:srgbClr val="007E27"/>
              </a:solidFill>
              <a:latin typeface="Modern No. 20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642919"/>
            <a:ext cx="4041775" cy="71438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007E27"/>
                </a:solidFill>
                <a:latin typeface="Modern No. 20" pitchFamily="18" charset="0"/>
              </a:rPr>
              <a:t>               jajka kolorowe</a:t>
            </a:r>
            <a:endParaRPr lang="pl-PL" sz="2800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66" y="2327223"/>
            <a:ext cx="5217239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65153" y="2350651"/>
            <a:ext cx="5214973" cy="322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928669"/>
            <a:ext cx="4114800" cy="571505"/>
          </a:xfrm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/>
          <a:lstStyle/>
          <a:p>
            <a:r>
              <a:rPr lang="pl-PL" dirty="0" smtClean="0"/>
              <a:t>             </a:t>
            </a:r>
            <a:r>
              <a:rPr lang="pl-PL" sz="2800" dirty="0" smtClean="0">
                <a:solidFill>
                  <a:srgbClr val="007E27"/>
                </a:solidFill>
                <a:latin typeface="Modern No. 20" pitchFamily="18" charset="0"/>
              </a:rPr>
              <a:t>Na nich malowane </a:t>
            </a:r>
            <a:endParaRPr lang="pl-PL" sz="2800" dirty="0">
              <a:solidFill>
                <a:srgbClr val="007E27"/>
              </a:solidFill>
              <a:latin typeface="Modern No. 20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572000" y="928670"/>
            <a:ext cx="4113213" cy="571504"/>
          </a:xfrm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/>
          <a:lstStyle/>
          <a:p>
            <a:r>
              <a:rPr lang="pl-PL" dirty="0" smtClean="0"/>
              <a:t>               </a:t>
            </a:r>
            <a:r>
              <a:rPr lang="pl-PL" sz="2800" dirty="0" smtClean="0">
                <a:solidFill>
                  <a:srgbClr val="007E27"/>
                </a:solidFill>
                <a:latin typeface="Modern No. 20" pitchFamily="18" charset="0"/>
              </a:rPr>
              <a:t>bajki </a:t>
            </a:r>
            <a:r>
              <a:rPr lang="pl-PL" sz="2800" dirty="0" err="1" smtClean="0">
                <a:solidFill>
                  <a:srgbClr val="007E27"/>
                </a:solidFill>
                <a:latin typeface="Modern No. 20" pitchFamily="18" charset="0"/>
              </a:rPr>
              <a:t>pisankowe</a:t>
            </a:r>
            <a:endParaRPr lang="pl-PL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6829" y="2688540"/>
            <a:ext cx="5019938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82223" y="2732962"/>
            <a:ext cx="5008868" cy="2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>
            <a:noAutofit/>
          </a:bodyPr>
          <a:lstStyle/>
          <a:p>
            <a:r>
              <a:rPr lang="pl-PL" sz="3600" dirty="0" smtClean="0">
                <a:latin typeface="Modern No. 20" pitchFamily="18" charset="0"/>
              </a:rPr>
              <a:t>Ale pamiętajcie, pisanki nie są do jedzenia, z pisanek się wyklują świąteczne życzenia!</a:t>
            </a:r>
            <a:endParaRPr lang="pl-PL" sz="3600" dirty="0">
              <a:latin typeface="Modern No. 20" pitchFamily="18" charset="0"/>
            </a:endParaRPr>
          </a:p>
        </p:txBody>
      </p:sp>
      <p:pic>
        <p:nvPicPr>
          <p:cNvPr id="1946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4119" y="2446559"/>
            <a:ext cx="487157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38952" y="2402171"/>
            <a:ext cx="488106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928802"/>
            <a:ext cx="7334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pl-PL" sz="4800" b="1" dirty="0" smtClean="0">
                <a:solidFill>
                  <a:srgbClr val="007E27"/>
                </a:solidFill>
                <a:latin typeface="Modern No. 20" pitchFamily="18" charset="0"/>
              </a:rPr>
              <a:t>Tworzymy siatkę pytań</a:t>
            </a:r>
            <a:endParaRPr lang="pl-PL" sz="48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00034" y="1357295"/>
            <a:ext cx="5572164" cy="3397867"/>
          </a:xfrm>
        </p:spPr>
      </p:pic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643438" y="4929199"/>
            <a:ext cx="4041775" cy="1428760"/>
          </a:xfrm>
          <a:solidFill>
            <a:srgbClr val="CCFF99"/>
          </a:solidFill>
        </p:spPr>
        <p:txBody>
          <a:bodyPr>
            <a:normAutofit/>
          </a:bodyPr>
          <a:lstStyle/>
          <a:p>
            <a:r>
              <a:rPr lang="pl-PL" sz="2600" dirty="0" smtClean="0">
                <a:solidFill>
                  <a:schemeClr val="bg2">
                    <a:lumMod val="10000"/>
                  </a:schemeClr>
                </a:solidFill>
                <a:latin typeface="Modern No. 20" pitchFamily="18" charset="0"/>
              </a:rPr>
              <a:t>Co wiemy, a czego chcemy się dowiedzieć na temat Wielkanocy?</a:t>
            </a:r>
            <a:endParaRPr lang="pl-PL" sz="2600" dirty="0">
              <a:solidFill>
                <a:schemeClr val="bg2">
                  <a:lumMod val="10000"/>
                </a:schemeClr>
              </a:solidFill>
              <a:latin typeface="Modern No. 20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48922" y="1571612"/>
            <a:ext cx="8046156" cy="45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0"/>
            <a:ext cx="835160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98471" y="1841489"/>
            <a:ext cx="482603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86252" y="1928798"/>
            <a:ext cx="4714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rgbClr val="007E27"/>
          </a:solidFill>
        </p:spPr>
        <p:txBody>
          <a:bodyPr/>
          <a:lstStyle/>
          <a:p>
            <a:r>
              <a:rPr lang="pl-PL" b="1" dirty="0" smtClean="0">
                <a:solidFill>
                  <a:srgbClr val="CCFF99"/>
                </a:solidFill>
                <a:latin typeface="Modern No. 20" pitchFamily="18" charset="0"/>
              </a:rPr>
              <a:t>Wielkanocna Kurka </a:t>
            </a:r>
            <a:r>
              <a:rPr lang="pl-PL" b="1" dirty="0" err="1" smtClean="0">
                <a:solidFill>
                  <a:srgbClr val="CCFF99"/>
                </a:solidFill>
                <a:latin typeface="Modern No. 20" pitchFamily="18" charset="0"/>
              </a:rPr>
              <a:t>Złotopiórka</a:t>
            </a:r>
            <a:endParaRPr lang="pl-PL" b="1" dirty="0">
              <a:solidFill>
                <a:srgbClr val="CCFF99"/>
              </a:solidFill>
              <a:latin typeface="Modern No. 20" pitchFamily="18" charset="0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5857892"/>
            <a:ext cx="4352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71400" y="1557095"/>
            <a:ext cx="654326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90669" y="1660199"/>
            <a:ext cx="6618124" cy="354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3363" y="1000125"/>
            <a:ext cx="10572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83532" y="1583544"/>
            <a:ext cx="638184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51755" y="1607129"/>
            <a:ext cx="6328330" cy="360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8939" y="2567775"/>
            <a:ext cx="520703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02090" y="1784332"/>
            <a:ext cx="6197615" cy="348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428596" y="500042"/>
            <a:ext cx="45005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00" b="1" dirty="0" smtClean="0">
                <a:solidFill>
                  <a:srgbClr val="007E27"/>
                </a:solidFill>
                <a:latin typeface="Modern No. 20" pitchFamily="18" charset="0"/>
              </a:rPr>
              <a:t>Świetnie się bawiliśmy!</a:t>
            </a:r>
            <a:endParaRPr lang="pl-PL" sz="34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6768" y="2164944"/>
            <a:ext cx="5651538" cy="317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21835" y="1393017"/>
            <a:ext cx="571503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57222" y="3071810"/>
            <a:ext cx="428628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428992" y="2357430"/>
            <a:ext cx="53657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428604"/>
            <a:ext cx="46101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>
            <a:normAutofit/>
          </a:bodyPr>
          <a:lstStyle/>
          <a:p>
            <a:r>
              <a:rPr lang="pl-PL" sz="4800" b="1" dirty="0" smtClean="0">
                <a:solidFill>
                  <a:srgbClr val="007E27"/>
                </a:solidFill>
                <a:latin typeface="Modern No. 20" pitchFamily="18" charset="0"/>
              </a:rPr>
              <a:t>Nasze kurki już gotowe!</a:t>
            </a:r>
            <a:endParaRPr lang="pl-PL" sz="48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  <a:t>Od strusia? Kury? Przepiórki?</a:t>
            </a:r>
            <a:b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</a:br>
            <a: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  <a:t>Poznajemy różne wielkości pisanek</a:t>
            </a:r>
            <a:endParaRPr lang="pl-PL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786182" y="2727324"/>
            <a:ext cx="4900618" cy="275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96909" y="2682869"/>
            <a:ext cx="508003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8596" y="3643314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05598" y="1433838"/>
            <a:ext cx="5643602" cy="377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4487486" cy="281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Siatka pytań już gotowa!</a:t>
            </a:r>
            <a:endParaRPr lang="pl-PL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Co jest w środku? </a:t>
            </a:r>
            <a:b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</a:br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Poznajemy budowę jajka</a:t>
            </a:r>
            <a:endParaRPr lang="pl-PL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571745"/>
            <a:ext cx="4038600" cy="1857388"/>
          </a:xfrm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pl-PL" sz="3600" dirty="0" smtClean="0"/>
              <a:t>   </a:t>
            </a:r>
            <a:r>
              <a:rPr lang="pl-PL" sz="3600" dirty="0" smtClean="0">
                <a:latin typeface="Modern No. 20" pitchFamily="18" charset="0"/>
              </a:rPr>
              <a:t>Sprawdzamy co się kryje w surowym jajku!</a:t>
            </a:r>
          </a:p>
          <a:p>
            <a:endParaRPr lang="pl-PL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7651" y="2440735"/>
            <a:ext cx="5238707" cy="335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7686" y="2571745"/>
            <a:ext cx="4324352" cy="1928826"/>
          </a:xfrm>
          <a:solidFill>
            <a:srgbClr val="CCFF99"/>
          </a:solidFill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007E27"/>
                </a:solidFill>
                <a:latin typeface="Modern No. 20" pitchFamily="18" charset="0"/>
              </a:rPr>
              <a:t>Ciekawe, co się kryje w ugotowanym jajku?</a:t>
            </a:r>
            <a:endParaRPr lang="pl-PL" sz="3600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8570" y="1572893"/>
            <a:ext cx="636054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00042"/>
            <a:ext cx="4352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572140"/>
            <a:ext cx="4352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>
                <a:solidFill>
                  <a:srgbClr val="007E27"/>
                </a:solidFill>
                <a:latin typeface="Modern No. 20" pitchFamily="18" charset="0"/>
              </a:rPr>
              <a:t>Mniam, </a:t>
            </a:r>
            <a:r>
              <a:rPr lang="pl-PL" sz="6000" b="1" dirty="0" err="1" smtClean="0">
                <a:solidFill>
                  <a:srgbClr val="007E27"/>
                </a:solidFill>
                <a:latin typeface="Modern No. 20" pitchFamily="18" charset="0"/>
              </a:rPr>
              <a:t>mniam</a:t>
            </a:r>
            <a:r>
              <a:rPr lang="pl-PL" sz="6000" b="1" dirty="0" smtClean="0">
                <a:solidFill>
                  <a:srgbClr val="007E27"/>
                </a:solidFill>
                <a:latin typeface="Modern No. 20" pitchFamily="18" charset="0"/>
              </a:rPr>
              <a:t>, pycha!</a:t>
            </a:r>
            <a:endParaRPr lang="pl-PL" sz="60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74724" y="2532056"/>
            <a:ext cx="527847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17348" y="2512082"/>
            <a:ext cx="5279014" cy="296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500174"/>
            <a:ext cx="19812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Chociaż może niekoniecznie…</a:t>
            </a:r>
            <a:endParaRPr lang="pl-PL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14348" y="1714488"/>
            <a:ext cx="7643866" cy="486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Dla każdego coś pysznego!</a:t>
            </a:r>
            <a:endParaRPr lang="pl-PL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87117" y="1241743"/>
            <a:ext cx="6857999" cy="437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Modern No. 20" pitchFamily="18" charset="0"/>
              </a:rPr>
              <a:t>Warsztaty kulinarne z Panią Madzią z KGW w Opatowicach</a:t>
            </a:r>
            <a:endParaRPr lang="pl-PL" b="1" dirty="0">
              <a:latin typeface="Modern No. 20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654164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  <a:t>Pogadanka na temat stroju kujawskiego oraz tradycji związanych z pieczeniem bab i mazurków</a:t>
            </a:r>
            <a:endParaRPr lang="pl-PL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2457190" y="2900606"/>
            <a:ext cx="437249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" name="Picture 1" descr="C:\Users\Iwona\Desktop\kujawski stró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786058"/>
            <a:ext cx="2857500" cy="2857500"/>
          </a:xfrm>
          <a:prstGeom prst="rect">
            <a:avLst/>
          </a:prstGeom>
          <a:noFill/>
        </p:spPr>
      </p:pic>
      <p:pic>
        <p:nvPicPr>
          <p:cNvPr id="22530" name="Picture 2" descr="C:\Users\Iwona\Desktop\magnes-drewniany-folk-kujawianka-folk-fellows-tradycyjny-stroj-ludowy-6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786058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31272" y="1074158"/>
            <a:ext cx="536307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17858" y="2025754"/>
            <a:ext cx="562319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5786454"/>
            <a:ext cx="17907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42852"/>
            <a:ext cx="1800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007E27"/>
                </a:solidFill>
                <a:latin typeface="Modern No. 20" pitchFamily="18" charset="0"/>
              </a:rPr>
              <a:t>Robimy mazurki</a:t>
            </a:r>
            <a:endParaRPr lang="pl-PL" sz="54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33299" y="2724627"/>
            <a:ext cx="4944354" cy="27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60449" y="2233653"/>
            <a:ext cx="4659344" cy="262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1809779" y="3167045"/>
            <a:ext cx="52006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5681686" y="3176570"/>
            <a:ext cx="52673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2968" y="1444363"/>
            <a:ext cx="4643472" cy="261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02771" y="2597911"/>
            <a:ext cx="495303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  <a:solidFill>
            <a:srgbClr val="CCFF99"/>
          </a:solidFill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Wzbogacamy wiedzę na temat</a:t>
            </a:r>
            <a:b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</a:br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 Świąt Wielkanocnych</a:t>
            </a:r>
            <a:endParaRPr lang="pl-PL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10800000">
            <a:off x="457200" y="2727325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8200" y="2727325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33476" y="1619237"/>
            <a:ext cx="609604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17250" y="3240874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Mazurek orzechowy - przepis na Święta Wielkanocne - Kam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14290"/>
            <a:ext cx="4240174" cy="2385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43932" cy="1428760"/>
          </a:xfrm>
          <a:ln>
            <a:solidFill>
              <a:srgbClr val="007E27"/>
            </a:solidFill>
          </a:ln>
        </p:spPr>
        <p:txBody>
          <a:bodyPr>
            <a:noAutofit/>
          </a:bodyPr>
          <a:lstStyle/>
          <a:p>
            <a: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  <a:t>Pałaszujemy ze smakiem mazurka </a:t>
            </a:r>
            <a:b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</a:br>
            <a:r>
              <a:rPr lang="pl-PL" dirty="0" smtClean="0">
                <a:solidFill>
                  <a:srgbClr val="007E27"/>
                </a:solidFill>
                <a:latin typeface="Modern No. 20" pitchFamily="18" charset="0"/>
              </a:rPr>
              <a:t>Pani Madzi </a:t>
            </a:r>
            <a:endParaRPr lang="pl-PL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55661" y="2841620"/>
            <a:ext cx="482603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79189" y="2836058"/>
            <a:ext cx="4800605" cy="270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797166" y="3275008"/>
            <a:ext cx="3549658" cy="185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Modern No. 20" pitchFamily="18" charset="0"/>
              </a:rPr>
              <a:t>Robimy sałatkę z wykorzystaniem jajek, jak na Wielkanoc przystało</a:t>
            </a:r>
            <a:endParaRPr lang="pl-PL" b="1" dirty="0">
              <a:latin typeface="Modern No. 20" pitchFamily="18" charset="0"/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7200" y="2727325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48200" y="2727325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929330"/>
            <a:ext cx="4352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01080" cy="1143000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pl-PL" u="sng" dirty="0" smtClean="0">
                <a:solidFill>
                  <a:srgbClr val="007E27"/>
                </a:solidFill>
                <a:latin typeface="Modern No. 20" pitchFamily="18" charset="0"/>
              </a:rPr>
              <a:t> Wykonanie sałatki jarzynowej to dla nas wyzwanie, ale bardzo się staramy!</a:t>
            </a:r>
            <a:endParaRPr lang="pl-PL" u="sng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9532" y="2312180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74440" y="3702844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5715016"/>
            <a:ext cx="1162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714488"/>
            <a:ext cx="10572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78693" y="1535892"/>
            <a:ext cx="571503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92361" y="2293929"/>
            <a:ext cx="558803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3643314"/>
            <a:ext cx="12954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remium Vector | Cute watercolor easter lamb with flowers and decorated eg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786190"/>
            <a:ext cx="2890816" cy="289081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M</a:t>
            </a:r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ieszanie </a:t>
            </a:r>
            <a:r>
              <a:rPr lang="pl-PL" b="1" dirty="0" smtClean="0">
                <a:solidFill>
                  <a:srgbClr val="007E27"/>
                </a:solidFill>
                <a:latin typeface="Modern No. 20" pitchFamily="18" charset="0"/>
              </a:rPr>
              <a:t>wcale nie jest takie proste…</a:t>
            </a:r>
            <a:endParaRPr lang="pl-PL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16240" y="2169905"/>
            <a:ext cx="507209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73981" y="2126887"/>
            <a:ext cx="4824417" cy="27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79155" y="1892953"/>
            <a:ext cx="6041019" cy="339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6158" y="1943424"/>
            <a:ext cx="5945171" cy="334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/>
          <a:lstStyle/>
          <a:p>
            <a:r>
              <a:rPr lang="pl-PL" b="1" dirty="0" smtClean="0">
                <a:latin typeface="Modern No. 20" pitchFamily="18" charset="0"/>
              </a:rPr>
              <a:t>Czas na degustację sałatki</a:t>
            </a:r>
            <a:endParaRPr lang="pl-PL" b="1" dirty="0">
              <a:latin typeface="Modern No. 20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26508" y="2059914"/>
            <a:ext cx="5824549" cy="327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28518" y="2171536"/>
            <a:ext cx="5681674" cy="3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Jednym smakuje, drugim chyba niekoniecznie…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No. 20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rgbClr val="007E27"/>
          </a:solidFill>
          <a:ln>
            <a:solidFill>
              <a:srgbClr val="007E27"/>
            </a:solidFill>
          </a:ln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CCFF99"/>
                </a:solidFill>
                <a:latin typeface="Modern No. 20" pitchFamily="18" charset="0"/>
              </a:rPr>
              <a:t>Serdecznie dziękujemy za przeprowadzone warsztaty </a:t>
            </a:r>
            <a:r>
              <a:rPr lang="pl-PL" b="1" dirty="0" smtClean="0">
                <a:solidFill>
                  <a:srgbClr val="CCFF99"/>
                </a:solidFill>
                <a:latin typeface="Modern No. 20" pitchFamily="18" charset="0"/>
                <a:sym typeface="Wingdings" pitchFamily="2" charset="2"/>
              </a:rPr>
              <a:t></a:t>
            </a:r>
            <a:endParaRPr lang="pl-PL" b="1" dirty="0">
              <a:solidFill>
                <a:srgbClr val="CCFF99"/>
              </a:solidFill>
              <a:latin typeface="Modern No. 20" pitchFamily="18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8475" y="2906050"/>
            <a:ext cx="4855626" cy="273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09897" y="2906049"/>
            <a:ext cx="4855627" cy="273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1895505" y="3609961"/>
            <a:ext cx="52673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819799" y="3609961"/>
            <a:ext cx="52673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8119" y="2910184"/>
            <a:ext cx="4774246" cy="281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26046" y="2756046"/>
            <a:ext cx="5087971" cy="286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72560" cy="2071702"/>
          </a:xfrm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pl-PL" sz="3300" b="1" dirty="0" smtClean="0">
                <a:solidFill>
                  <a:srgbClr val="007E27"/>
                </a:solidFill>
                <a:latin typeface="Modern No. 20" pitchFamily="18" charset="0"/>
              </a:rPr>
              <a:t>A </a:t>
            </a:r>
            <a:r>
              <a:rPr lang="pl-PL" sz="3300" b="1" dirty="0" smtClean="0">
                <a:solidFill>
                  <a:srgbClr val="007E27"/>
                </a:solidFill>
                <a:latin typeface="Modern No. 20" pitchFamily="18" charset="0"/>
              </a:rPr>
              <a:t>tu przygotowujemy </a:t>
            </a:r>
            <a:r>
              <a:rPr lang="pl-PL" sz="3300" b="1" dirty="0" smtClean="0">
                <a:solidFill>
                  <a:srgbClr val="007E27"/>
                </a:solidFill>
                <a:latin typeface="Modern No. 20" pitchFamily="18" charset="0"/>
              </a:rPr>
              <a:t>niespodziankę </a:t>
            </a:r>
            <a:r>
              <a:rPr lang="pl-PL" sz="3300" b="1" dirty="0" smtClean="0">
                <a:solidFill>
                  <a:srgbClr val="007E27"/>
                </a:solidFill>
                <a:latin typeface="Modern No. 20" pitchFamily="18" charset="0"/>
              </a:rPr>
              <a:t>                  </a:t>
            </a:r>
            <a:r>
              <a:rPr lang="pl-PL" sz="3300" b="1" dirty="0" smtClean="0">
                <a:solidFill>
                  <a:srgbClr val="007E27"/>
                </a:solidFill>
                <a:latin typeface="Modern No. 20" pitchFamily="18" charset="0"/>
              </a:rPr>
              <a:t>dla Pani Dyrektor , która zaszczyci nas swoją obecnością na naszym przedstawieniu wielkanocnym</a:t>
            </a:r>
            <a:endParaRPr lang="pl-PL" sz="33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2844" y="2189806"/>
            <a:ext cx="4429156" cy="280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72000" y="3428997"/>
            <a:ext cx="4412254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Uśmiechnięta buźka 10"/>
          <p:cNvSpPr/>
          <p:nvPr/>
        </p:nvSpPr>
        <p:spPr>
          <a:xfrm>
            <a:off x="3357554" y="428604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erce 11"/>
          <p:cNvSpPr/>
          <p:nvPr/>
        </p:nvSpPr>
        <p:spPr>
          <a:xfrm>
            <a:off x="4786314" y="428604"/>
            <a:ext cx="914400" cy="914400"/>
          </a:xfrm>
          <a:prstGeom prst="heart">
            <a:avLst/>
          </a:prstGeom>
          <a:gradFill>
            <a:gsLst>
              <a:gs pos="0">
                <a:srgbClr val="FFC000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C00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Uśmiechnięta buźka 12"/>
          <p:cNvSpPr/>
          <p:nvPr/>
        </p:nvSpPr>
        <p:spPr>
          <a:xfrm>
            <a:off x="6215074" y="428604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erce 15"/>
          <p:cNvSpPr/>
          <p:nvPr/>
        </p:nvSpPr>
        <p:spPr>
          <a:xfrm>
            <a:off x="2143108" y="428604"/>
            <a:ext cx="914400" cy="914400"/>
          </a:xfrm>
          <a:prstGeom prst="heart">
            <a:avLst/>
          </a:prstGeom>
          <a:gradFill>
            <a:gsLst>
              <a:gs pos="0">
                <a:srgbClr val="FFC000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C00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erce 16"/>
          <p:cNvSpPr/>
          <p:nvPr/>
        </p:nvSpPr>
        <p:spPr>
          <a:xfrm>
            <a:off x="7572396" y="428604"/>
            <a:ext cx="914400" cy="914400"/>
          </a:xfrm>
          <a:prstGeom prst="heart">
            <a:avLst/>
          </a:prstGeom>
          <a:gradFill>
            <a:gsLst>
              <a:gs pos="0">
                <a:srgbClr val="FFC000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C00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Uśmiechnięta buźka 17"/>
          <p:cNvSpPr/>
          <p:nvPr/>
        </p:nvSpPr>
        <p:spPr>
          <a:xfrm>
            <a:off x="857224" y="428604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7E2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57225" y="1500197"/>
            <a:ext cx="685804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357298"/>
            <a:ext cx="21526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000240"/>
            <a:ext cx="15430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7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Dziękujemy Pani Dyrektor za przybycie na przedstawienie oraz pyszne </a:t>
            </a:r>
            <a:r>
              <a:rPr lang="pl-PL" b="1" dirty="0" err="1" smtClean="0">
                <a:solidFill>
                  <a:srgbClr val="007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słodkości</a:t>
            </a:r>
            <a:r>
              <a:rPr lang="pl-PL" b="1" dirty="0" err="1" smtClean="0">
                <a:solidFill>
                  <a:srgbClr val="007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  <a:sym typeface="Wingdings" pitchFamily="2" charset="2"/>
              </a:rPr>
              <a:t></a:t>
            </a:r>
            <a:endParaRPr lang="pl-PL" b="1" dirty="0">
              <a:solidFill>
                <a:srgbClr val="007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56322" name="Picture 2" descr="C:\Users\Iwona\Desktop\165679752_729448597705708_6843883211563100863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3116"/>
            <a:ext cx="6034617" cy="4340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714488"/>
            <a:ext cx="1200153" cy="206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1428728" y="3786190"/>
            <a:ext cx="6286544" cy="2071702"/>
          </a:xfrm>
          <a:prstGeom prst="rect">
            <a:avLst/>
          </a:prstGeom>
          <a:solidFill>
            <a:srgbClr val="007E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7E27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CCFF99"/>
              </a:gs>
              <a:gs pos="45000">
                <a:srgbClr val="FFFF00"/>
              </a:gs>
              <a:gs pos="70000">
                <a:schemeClr val="accent3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pl-PL" sz="5400" dirty="0" smtClean="0">
                <a:solidFill>
                  <a:srgbClr val="007E27"/>
                </a:solidFill>
                <a:latin typeface="Modern No. 20" pitchFamily="18" charset="0"/>
              </a:rPr>
              <a:t>Dziękujemy za uwagę!</a:t>
            </a:r>
            <a:endParaRPr lang="pl-PL" sz="5400" dirty="0">
              <a:solidFill>
                <a:srgbClr val="007E27"/>
              </a:solidFill>
              <a:latin typeface="Modern No. 20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57158" y="2285992"/>
            <a:ext cx="8229600" cy="4214818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pl-PL" sz="9600" dirty="0"/>
          </a:p>
          <a:p>
            <a:pPr algn="ctr">
              <a:buNone/>
            </a:pPr>
            <a:r>
              <a:rPr lang="pl-PL" sz="9600" b="1" i="1" dirty="0" smtClean="0">
                <a:gradFill>
                  <a:gsLst>
                    <a:gs pos="0">
                      <a:srgbClr val="CCFF99"/>
                    </a:gs>
                    <a:gs pos="45000">
                      <a:srgbClr val="FFFF00"/>
                    </a:gs>
                    <a:gs pos="70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rgbClr val="92D050"/>
                    </a:gs>
                  </a:gsLst>
                  <a:lin ang="5400000" scaled="0"/>
                </a:gradFill>
                <a:latin typeface="Modern No. 20" pitchFamily="18" charset="0"/>
              </a:rPr>
              <a:t>KONIEC</a:t>
            </a:r>
            <a:endParaRPr lang="pl-PL" sz="9600" b="1" i="1" dirty="0">
              <a:gradFill>
                <a:gsLst>
                  <a:gs pos="0">
                    <a:srgbClr val="CCFF99"/>
                  </a:gs>
                  <a:gs pos="45000">
                    <a:srgbClr val="FFFF00"/>
                  </a:gs>
                  <a:gs pos="70000">
                    <a:schemeClr val="accent3">
                      <a:lumMod val="60000"/>
                      <a:lumOff val="40000"/>
                    </a:schemeClr>
                  </a:gs>
                  <a:gs pos="100000">
                    <a:srgbClr val="92D050"/>
                  </a:gs>
                </a:gsLst>
                <a:lin ang="5400000" scaled="0"/>
              </a:gradFill>
              <a:latin typeface="Modern No. 20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1571612"/>
            <a:ext cx="138112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138112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 smtClean="0">
                <a:solidFill>
                  <a:srgbClr val="007E27"/>
                </a:solidFill>
                <a:latin typeface="Modern No. 20" pitchFamily="18" charset="0"/>
              </a:rPr>
              <a:t>Tworzymy Palmę Wielkanocną</a:t>
            </a:r>
            <a:endParaRPr lang="pl-PL" sz="4800" b="1" dirty="0">
              <a:solidFill>
                <a:srgbClr val="007E27"/>
              </a:solidFill>
              <a:latin typeface="Modern No. 20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52363" y="2681133"/>
            <a:ext cx="5072098" cy="285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03749" y="2682870"/>
            <a:ext cx="508003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286124"/>
            <a:ext cx="17335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51649" y="2191963"/>
            <a:ext cx="53841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5349" y="1316863"/>
            <a:ext cx="5317469" cy="325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56536" y="2170926"/>
            <a:ext cx="5610236" cy="341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56806" y="1158178"/>
            <a:ext cx="5429286" cy="339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9563" y="1562100"/>
            <a:ext cx="9048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3438" y="1857365"/>
            <a:ext cx="4038600" cy="2500330"/>
          </a:xfrm>
          <a:solidFill>
            <a:srgbClr val="CCFF99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dirty="0" smtClean="0">
                <a:latin typeface="Modern No. 20" pitchFamily="18" charset="0"/>
              </a:rPr>
              <a:t>To wcale nie jest taka prosta sprawa…</a:t>
            </a:r>
          </a:p>
          <a:p>
            <a:pPr algn="ctr">
              <a:buNone/>
            </a:pPr>
            <a:endParaRPr lang="pl-PL" sz="3200" dirty="0" smtClean="0">
              <a:latin typeface="Modern No. 20" pitchFamily="18" charset="0"/>
            </a:endParaRPr>
          </a:p>
          <a:p>
            <a:pPr algn="ctr">
              <a:buNone/>
            </a:pPr>
            <a:r>
              <a:rPr lang="pl-PL" sz="3200" dirty="0" smtClean="0">
                <a:latin typeface="Modern No. 20" pitchFamily="18" charset="0"/>
              </a:rPr>
              <a:t>Ale bardzo się staramy!</a:t>
            </a:r>
            <a:endParaRPr lang="pl-PL" sz="3200" dirty="0">
              <a:latin typeface="Modern No. 20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43900" y="1515414"/>
            <a:ext cx="5857916" cy="382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786322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296</Words>
  <Application>Microsoft Office PowerPoint</Application>
  <PresentationFormat>Pokaz na ekranie (4:3)</PresentationFormat>
  <Paragraphs>51</Paragraphs>
  <Slides>52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3" baseType="lpstr">
      <vt:lpstr>Motyw pakietu Office</vt:lpstr>
      <vt:lpstr>Projekt edukacyjny realizowany w grupie „Motylki” (3-latki) </vt:lpstr>
      <vt:lpstr>Tworzymy siatkę pytań</vt:lpstr>
      <vt:lpstr>Siatka pytań już gotowa!</vt:lpstr>
      <vt:lpstr>Wzbogacamy wiedzę na temat  Świąt Wielkanocnych</vt:lpstr>
      <vt:lpstr>Slajd 5</vt:lpstr>
      <vt:lpstr>Tworzymy Palmę Wielkanocną</vt:lpstr>
      <vt:lpstr>Slajd 7</vt:lpstr>
      <vt:lpstr>Slajd 8</vt:lpstr>
      <vt:lpstr>Slajd 9</vt:lpstr>
      <vt:lpstr>Kwiatki do palmy już gotowe </vt:lpstr>
      <vt:lpstr>A oto nasze dzieło: </vt:lpstr>
      <vt:lpstr>Tworzymy Kącik Wielkanocny</vt:lpstr>
      <vt:lpstr>Slajd 13</vt:lpstr>
      <vt:lpstr>Nasz Kącik Wielkanocny</vt:lpstr>
      <vt:lpstr>Pisanki, pisanki, jajka malowane</vt:lpstr>
      <vt:lpstr>Slajd 16</vt:lpstr>
      <vt:lpstr>Slajd 17</vt:lpstr>
      <vt:lpstr>Slajd 18</vt:lpstr>
      <vt:lpstr>Ale pamiętajcie, pisanki nie są do jedzenia, z pisanek się wyklują świąteczne życzenia!</vt:lpstr>
      <vt:lpstr>  </vt:lpstr>
      <vt:lpstr>Wielkanocna Kurka Złotopiórka</vt:lpstr>
      <vt:lpstr>Slajd 22</vt:lpstr>
      <vt:lpstr>Slajd 23</vt:lpstr>
      <vt:lpstr>Slajd 24</vt:lpstr>
      <vt:lpstr>Slajd 25</vt:lpstr>
      <vt:lpstr>Slajd 26</vt:lpstr>
      <vt:lpstr>Nasze kurki już gotowe!</vt:lpstr>
      <vt:lpstr>Od strusia? Kury? Przepiórki? Poznajemy różne wielkości pisanek</vt:lpstr>
      <vt:lpstr>Slajd 29</vt:lpstr>
      <vt:lpstr>Co jest w środku?  Poznajemy budowę jajka</vt:lpstr>
      <vt:lpstr>Slajd 31</vt:lpstr>
      <vt:lpstr>Mniam, mniam, pycha!</vt:lpstr>
      <vt:lpstr>Chociaż może niekoniecznie…</vt:lpstr>
      <vt:lpstr>Dla każdego coś pysznego!</vt:lpstr>
      <vt:lpstr>Warsztaty kulinarne z Panią Madzią z KGW w Opatowicach</vt:lpstr>
      <vt:lpstr>Pogadanka na temat stroju kujawskiego oraz tradycji związanych z pieczeniem bab i mazurków</vt:lpstr>
      <vt:lpstr>Slajd 37</vt:lpstr>
      <vt:lpstr>Robimy mazurki</vt:lpstr>
      <vt:lpstr>Slajd 39</vt:lpstr>
      <vt:lpstr>Slajd 40</vt:lpstr>
      <vt:lpstr>Pałaszujemy ze smakiem mazurka  Pani Madzi </vt:lpstr>
      <vt:lpstr>Robimy sałatkę z wykorzystaniem jajek, jak na Wielkanoc przystało</vt:lpstr>
      <vt:lpstr> Wykonanie sałatki jarzynowej to dla nas wyzwanie, ale bardzo się staramy!</vt:lpstr>
      <vt:lpstr>Slajd 44</vt:lpstr>
      <vt:lpstr>Mieszanie wcale nie jest takie proste…</vt:lpstr>
      <vt:lpstr>Czas na degustację sałatki</vt:lpstr>
      <vt:lpstr>Jednym smakuje, drugim chyba niekoniecznie…</vt:lpstr>
      <vt:lpstr>Serdecznie dziękujemy za przeprowadzone warsztaty </vt:lpstr>
      <vt:lpstr>A tu przygotowujemy niespodziankę                   dla Pani Dyrektor , która zaszczyci nas swoją obecnością na naszym przedstawieniu wielkanocnym</vt:lpstr>
      <vt:lpstr>Slajd 50</vt:lpstr>
      <vt:lpstr>Dziękujemy Pani Dyrektor za przybycie na przedstawienie oraz pyszne słodkości</vt:lpstr>
      <vt:lpstr>Dziękujemy za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edukacyjny</dc:title>
  <dc:creator>Iwona</dc:creator>
  <cp:lastModifiedBy>Iwona</cp:lastModifiedBy>
  <cp:revision>49</cp:revision>
  <dcterms:created xsi:type="dcterms:W3CDTF">2021-04-08T15:35:58Z</dcterms:created>
  <dcterms:modified xsi:type="dcterms:W3CDTF">2021-04-09T20:18:38Z</dcterms:modified>
</cp:coreProperties>
</file>